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4"/>
  </p:notesMasterIdLst>
  <p:handoutMasterIdLst>
    <p:handoutMasterId r:id="rId25"/>
  </p:handoutMasterIdLst>
  <p:sldIdLst>
    <p:sldId id="296" r:id="rId2"/>
    <p:sldId id="327" r:id="rId3"/>
    <p:sldId id="324" r:id="rId4"/>
    <p:sldId id="334" r:id="rId5"/>
    <p:sldId id="367" r:id="rId6"/>
    <p:sldId id="364" r:id="rId7"/>
    <p:sldId id="337" r:id="rId8"/>
    <p:sldId id="259" r:id="rId9"/>
    <p:sldId id="341" r:id="rId10"/>
    <p:sldId id="354" r:id="rId11"/>
    <p:sldId id="342" r:id="rId12"/>
    <p:sldId id="343" r:id="rId13"/>
    <p:sldId id="357" r:id="rId14"/>
    <p:sldId id="368" r:id="rId15"/>
    <p:sldId id="345" r:id="rId16"/>
    <p:sldId id="348" r:id="rId17"/>
    <p:sldId id="350" r:id="rId18"/>
    <p:sldId id="351" r:id="rId19"/>
    <p:sldId id="363" r:id="rId20"/>
    <p:sldId id="352" r:id="rId21"/>
    <p:sldId id="346" r:id="rId22"/>
    <p:sldId id="355" r:id="rId23"/>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EF"/>
    <a:srgbClr val="2E44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9" autoAdjust="0"/>
  </p:normalViewPr>
  <p:slideViewPr>
    <p:cSldViewPr>
      <p:cViewPr varScale="1">
        <p:scale>
          <a:sx n="76" d="100"/>
          <a:sy n="76" d="100"/>
        </p:scale>
        <p:origin x="102" y="6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3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B87F9069-C680-4A05-821F-FA9BD71DBE22}" type="datetimeFigureOut">
              <a:rPr lang="en-US" smtClean="0"/>
              <a:t>12/28/2015</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CC00711F-4291-4906-B30C-B87DC9F7C187}" type="slidenum">
              <a:rPr lang="en-US" smtClean="0"/>
              <a:t>‹#›</a:t>
            </a:fld>
            <a:endParaRPr lang="en-US"/>
          </a:p>
        </p:txBody>
      </p:sp>
    </p:spTree>
    <p:extLst>
      <p:ext uri="{BB962C8B-B14F-4D97-AF65-F5344CB8AC3E}">
        <p14:creationId xmlns:p14="http://schemas.microsoft.com/office/powerpoint/2010/main" val="227303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FA12AF2A-DF63-2D41-ABAF-AB6C3A964E1A}" type="datetimeFigureOut">
              <a:rPr lang="en-US" smtClean="0"/>
              <a:pPr/>
              <a:t>12/28/2015</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7549227D-5AEB-194B-8E1A-A44B7D591611}" type="slidenum">
              <a:rPr lang="en-US" smtClean="0"/>
              <a:pPr/>
              <a:t>‹#›</a:t>
            </a:fld>
            <a:endParaRPr lang="en-US"/>
          </a:p>
        </p:txBody>
      </p:sp>
    </p:spTree>
    <p:extLst>
      <p:ext uri="{BB962C8B-B14F-4D97-AF65-F5344CB8AC3E}">
        <p14:creationId xmlns:p14="http://schemas.microsoft.com/office/powerpoint/2010/main" val="13588606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49227D-5AEB-194B-8E1A-A44B7D591611}" type="slidenum">
              <a:rPr lang="en-US" smtClean="0"/>
              <a:pPr/>
              <a:t>10</a:t>
            </a:fld>
            <a:endParaRPr lang="en-US"/>
          </a:p>
        </p:txBody>
      </p:sp>
    </p:spTree>
    <p:extLst>
      <p:ext uri="{BB962C8B-B14F-4D97-AF65-F5344CB8AC3E}">
        <p14:creationId xmlns:p14="http://schemas.microsoft.com/office/powerpoint/2010/main" val="127659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C98C5-5A32-415D-AB8C-C7C2627F3045}"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95104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56A8A1-3DA5-4B9A-AD16-A5B60409C989}"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36294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6006BC-1B2E-40AA-B8A5-B2D0467D81F1}"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5293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AB9C7F-BD49-468D-B22D-3DF30BA41BAC}"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45866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609AB-2BD7-4744-92D4-4D3B64C3E0F5}" type="datetime1">
              <a:rPr lang="en-US" smtClean="0"/>
              <a:pPr/>
              <a:t>12/28/2015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4786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7243B3-1A90-4C54-BF82-4D47C37F477E}"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160360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A9557E-B2EA-4E7B-A4B1-7EDA0EC71A60}" type="datetime1">
              <a:rPr lang="en-US" smtClean="0"/>
              <a:pPr/>
              <a:t>12/28/2015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51119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E6BF2B-7619-4C9D-8E4E-7D5456358040}" type="datetime1">
              <a:rPr lang="en-US" smtClean="0"/>
              <a:pPr/>
              <a:t>12/28/2015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433173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46D90-DBC6-4572-8FBC-5D619E78B934}" type="datetime1">
              <a:rPr lang="en-US" smtClean="0"/>
              <a:pPr/>
              <a:t>12/28/2015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28649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87019-7BA8-4FE6-BA0F-8A18CFB9CA9D}"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17633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433BB-DF3A-4395-AE41-BE4515CB6869}" type="datetime1">
              <a:rPr lang="en-US" smtClean="0"/>
              <a:pPr/>
              <a:t>12/28/2015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CDD89C-9B7B-483B-B85C-9F4C5B5A58B8}" type="slidenum">
              <a:rPr lang="en-US" smtClean="0"/>
              <a:pPr/>
              <a:t>‹#›</a:t>
            </a:fld>
            <a:endParaRPr lang="en-US"/>
          </a:p>
        </p:txBody>
      </p:sp>
    </p:spTree>
    <p:extLst>
      <p:ext uri="{BB962C8B-B14F-4D97-AF65-F5344CB8AC3E}">
        <p14:creationId xmlns:p14="http://schemas.microsoft.com/office/powerpoint/2010/main" val="333074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5B0B24-A9C1-4DCD-B305-0619E0C44C21}" type="datetime1">
              <a:rPr lang="en-US" smtClean="0">
                <a:solidFill>
                  <a:prstClr val="black">
                    <a:tint val="75000"/>
                  </a:prstClr>
                </a:solidFill>
              </a:rPr>
              <a:pPr/>
              <a:t>12/28/2015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CDD89C-9B7B-483B-B85C-9F4C5B5A58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19001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07996" y="1828800"/>
            <a:ext cx="4191000" cy="1981200"/>
          </a:xfrm>
        </p:spPr>
        <p:txBody>
          <a:bodyPr>
            <a:noAutofit/>
          </a:bodyPr>
          <a:lstStyle/>
          <a:p>
            <a:r>
              <a:rPr lang="en-US" sz="4800" b="1" dirty="0" smtClean="0"/>
              <a:t>Overview of </a:t>
            </a:r>
            <a:br>
              <a:rPr lang="en-US" sz="4800" b="1" dirty="0" smtClean="0"/>
            </a:br>
            <a:r>
              <a:rPr lang="en-US" sz="4800" b="1" dirty="0" smtClean="0"/>
              <a:t>Intervention Mapping</a:t>
            </a:r>
            <a:endParaRPr lang="en-US" sz="48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838200"/>
            <a:ext cx="3845996" cy="50822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smtClean="0"/>
              <a:t>Logic Model of the Problem</a:t>
            </a:r>
            <a:endParaRPr lang="en-US" sz="4400" dirty="0"/>
          </a:p>
        </p:txBody>
      </p:sp>
      <p:sp>
        <p:nvSpPr>
          <p:cNvPr id="16" name="Slide Number Placeholder 15"/>
          <p:cNvSpPr>
            <a:spLocks noGrp="1"/>
          </p:cNvSpPr>
          <p:nvPr>
            <p:ph type="sldNum" sz="quarter" idx="12"/>
          </p:nvPr>
        </p:nvSpPr>
        <p:spPr/>
        <p:txBody>
          <a:bodyPr/>
          <a:lstStyle/>
          <a:p>
            <a:fld id="{62CDD89C-9B7B-483B-B85C-9F4C5B5A58B8}" type="slidenum">
              <a:rPr lang="en-US" smtClean="0"/>
              <a:pPr/>
              <a:t>10</a:t>
            </a:fld>
            <a:endParaRPr lang="en-US"/>
          </a:p>
        </p:txBody>
      </p:sp>
      <p:sp>
        <p:nvSpPr>
          <p:cNvPr id="42" name="TextBox 41"/>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1.2</a:t>
            </a:r>
            <a:endParaRPr lang="en-US" b="1" dirty="0">
              <a:solidFill>
                <a:srgbClr val="2E4485"/>
              </a:solidFill>
              <a:latin typeface="HelveticaNeue Condensed"/>
              <a:cs typeface="HelveticaNeue Condensed"/>
            </a:endParaRPr>
          </a:p>
        </p:txBody>
      </p:sp>
      <p:sp>
        <p:nvSpPr>
          <p:cNvPr id="2" name="TextBox 1"/>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1.2 </a:t>
            </a:r>
            <a:r>
              <a:rPr lang="en-US" dirty="0"/>
              <a:t>HERE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28650" y="295110"/>
            <a:ext cx="8210550" cy="1325563"/>
          </a:xfrm>
        </p:spPr>
        <p:txBody>
          <a:bodyPr>
            <a:normAutofit fontScale="90000"/>
          </a:bodyPr>
          <a:lstStyle/>
          <a:p>
            <a:r>
              <a:rPr lang="en-US" dirty="0" smtClean="0"/>
              <a:t/>
            </a:r>
            <a:br>
              <a:rPr lang="en-US" dirty="0" smtClean="0"/>
            </a:br>
            <a:r>
              <a:rPr lang="en-US" sz="4900" dirty="0" smtClean="0"/>
              <a:t>Step 2: Program Outcomes &amp; Objectives - Logic Model of Change</a:t>
            </a:r>
            <a:r>
              <a:rPr lang="en-US" dirty="0" smtClean="0"/>
              <a:t/>
            </a:r>
            <a:br>
              <a:rPr lang="en-US" dirty="0" smtClean="0"/>
            </a:br>
            <a:endParaRPr lang="en-US" dirty="0"/>
          </a:p>
        </p:txBody>
      </p:sp>
      <p:sp>
        <p:nvSpPr>
          <p:cNvPr id="122883" name="Rectangle 3"/>
          <p:cNvSpPr>
            <a:spLocks noGrp="1" noChangeArrowheads="1"/>
          </p:cNvSpPr>
          <p:nvPr>
            <p:ph idx="1"/>
          </p:nvPr>
        </p:nvSpPr>
        <p:spPr>
          <a:xfrm>
            <a:off x="381000" y="1966913"/>
            <a:ext cx="4724400" cy="4572000"/>
          </a:xfrm>
        </p:spPr>
        <p:txBody>
          <a:bodyPr>
            <a:noAutofit/>
          </a:bodyPr>
          <a:lstStyle/>
          <a:p>
            <a:pPr marL="514350" indent="-514350">
              <a:buFont typeface="+mj-lt"/>
              <a:buAutoNum type="arabicPeriod"/>
            </a:pPr>
            <a:r>
              <a:rPr lang="en-US" sz="2400" dirty="0" smtClean="0"/>
              <a:t>State expected outcomes for behavior and environment</a:t>
            </a:r>
          </a:p>
          <a:p>
            <a:pPr marL="514350" indent="-514350">
              <a:buFont typeface="+mj-lt"/>
              <a:buAutoNum type="arabicPeriod"/>
            </a:pPr>
            <a:r>
              <a:rPr lang="en-US" sz="2400" dirty="0" smtClean="0"/>
              <a:t>Specify performance objectives for behavioral and environmental outcomes</a:t>
            </a:r>
          </a:p>
          <a:p>
            <a:pPr marL="514350" indent="-514350">
              <a:buFont typeface="+mj-lt"/>
              <a:buAutoNum type="arabicPeriod"/>
            </a:pPr>
            <a:r>
              <a:rPr lang="en-US" sz="2400" dirty="0" smtClean="0"/>
              <a:t>Select determinants for behavioral and environmental outcomes</a:t>
            </a:r>
          </a:p>
          <a:p>
            <a:pPr marL="514350" indent="-514350">
              <a:buFont typeface="+mj-lt"/>
              <a:buAutoNum type="arabicPeriod"/>
            </a:pPr>
            <a:r>
              <a:rPr lang="en-US" sz="2400" dirty="0" smtClean="0"/>
              <a:t>Construct matrices of change objectives</a:t>
            </a:r>
          </a:p>
          <a:p>
            <a:pPr marL="514350" indent="-514350">
              <a:buFont typeface="+mj-lt"/>
              <a:buAutoNum type="arabicPeriod"/>
            </a:pPr>
            <a:r>
              <a:rPr lang="en-US" sz="2400" dirty="0" smtClean="0"/>
              <a:t>Create a logic model of change</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11</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668" y="2590800"/>
            <a:ext cx="3268518" cy="21790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28600" y="365126"/>
            <a:ext cx="8686800" cy="1325563"/>
          </a:xfrm>
        </p:spPr>
        <p:txBody>
          <a:bodyPr>
            <a:normAutofit/>
          </a:bodyPr>
          <a:lstStyle/>
          <a:p>
            <a:r>
              <a:rPr lang="en-US" sz="4400" dirty="0" smtClean="0"/>
              <a:t>Create Matrices of Change Objectives</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12</a:t>
            </a:fld>
            <a:endParaRPr lang="en-US"/>
          </a:p>
        </p:txBody>
      </p:sp>
      <p:graphicFrame>
        <p:nvGraphicFramePr>
          <p:cNvPr id="5" name="Table 4"/>
          <p:cNvGraphicFramePr>
            <a:graphicFrameLocks noGrp="1"/>
          </p:cNvGraphicFramePr>
          <p:nvPr/>
        </p:nvGraphicFramePr>
        <p:xfrm>
          <a:off x="228600" y="2438400"/>
          <a:ext cx="8686800" cy="2855273"/>
        </p:xfrm>
        <a:graphic>
          <a:graphicData uri="http://schemas.openxmlformats.org/drawingml/2006/table">
            <a:tbl>
              <a:tblPr firstCol="1">
                <a:effectLst/>
                <a:tableStyleId>{3C2FFA5D-87B4-456A-9821-1D502468CF0F}</a:tableStyleId>
              </a:tblPr>
              <a:tblGrid>
                <a:gridCol w="2895600"/>
                <a:gridCol w="2895600"/>
                <a:gridCol w="2895600"/>
              </a:tblGrid>
              <a:tr h="533400">
                <a:tc>
                  <a:txBody>
                    <a:bodyPr/>
                    <a:lstStyle/>
                    <a:p>
                      <a:endParaRPr lang="en-US" b="0" i="0" dirty="0">
                        <a:solidFill>
                          <a:srgbClr val="2D3988"/>
                        </a:solidFill>
                        <a:latin typeface="HelveticaNeue Condensed"/>
                        <a:cs typeface="HelveticaNeue Condensed"/>
                      </a:endParaRPr>
                    </a:p>
                  </a:txBody>
                  <a:tcPr>
                    <a:lnL w="12700" cap="flat" cmpd="sng" algn="ctr">
                      <a:noFill/>
                      <a:prstDash val="solid"/>
                      <a:round/>
                      <a:headEnd type="none" w="med" len="med"/>
                      <a:tailEnd type="none" w="med" len="med"/>
                    </a:lnL>
                    <a:lnR w="12700" cap="flat" cmpd="sng" algn="ctr">
                      <a:solidFill>
                        <a:srgbClr val="4F81BD"/>
                      </a:solidFill>
                      <a:prstDash val="solid"/>
                      <a:round/>
                      <a:headEnd type="none" w="med" len="med"/>
                      <a:tailEnd type="none" w="med" len="med"/>
                    </a:lnR>
                    <a:lnT w="9525" cap="flat" cmpd="sng" algn="ctr">
                      <a:noFill/>
                      <a:prstDash val="soli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i="0" dirty="0" smtClean="0">
                          <a:solidFill>
                            <a:srgbClr val="2D3988"/>
                          </a:solidFill>
                          <a:latin typeface="HelveticaNeue Condensed"/>
                          <a:cs typeface="HelveticaNeue Condensed"/>
                        </a:rPr>
                        <a:t>Determinant 1</a:t>
                      </a:r>
                      <a:endParaRPr lang="en-US" sz="3200" b="1" i="0"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B w="12700" cap="flat" cmpd="sng" algn="ctr">
                      <a:solidFill>
                        <a:srgbClr val="4F81BD"/>
                      </a:solidFill>
                      <a:prstDash val="solid"/>
                      <a:round/>
                      <a:headEnd type="none" w="med" len="med"/>
                      <a:tailEnd type="none" w="med" len="med"/>
                    </a:lnB>
                    <a:solidFill>
                      <a:srgbClr val="00ADEF"/>
                    </a:solidFill>
                  </a:tcPr>
                </a:tc>
                <a:tc>
                  <a:txBody>
                    <a:bodyPr/>
                    <a:lstStyle/>
                    <a:p>
                      <a:pPr algn="ctr"/>
                      <a:r>
                        <a:rPr lang="en-US" sz="3200" b="1" i="0" dirty="0" smtClean="0">
                          <a:solidFill>
                            <a:srgbClr val="2D3988"/>
                          </a:solidFill>
                          <a:latin typeface="HelveticaNeue Condensed"/>
                          <a:cs typeface="HelveticaNeue Condensed"/>
                        </a:rPr>
                        <a:t>Determinant 2</a:t>
                      </a:r>
                      <a:endParaRPr lang="en-US" sz="3200" b="1" i="0" dirty="0">
                        <a:solidFill>
                          <a:srgbClr val="2D3988"/>
                        </a:solidFill>
                        <a:latin typeface="HelveticaNeue Condensed"/>
                        <a:cs typeface="HelveticaNeue Condensed"/>
                      </a:endParaRPr>
                    </a:p>
                  </a:txBody>
                  <a:tcPr>
                    <a:solidFill>
                      <a:srgbClr val="00ADEF"/>
                    </a:solidFill>
                  </a:tcPr>
                </a:tc>
              </a:tr>
              <a:tr h="1133153">
                <a:tc>
                  <a:txBody>
                    <a:bodyPr/>
                    <a:lstStyle/>
                    <a:p>
                      <a:pPr algn="ctr"/>
                      <a:r>
                        <a:rPr lang="en-US" sz="3200" b="1" i="0" dirty="0" smtClean="0">
                          <a:solidFill>
                            <a:srgbClr val="2D3988"/>
                          </a:solidFill>
                          <a:latin typeface="HelveticaNeue Condensed"/>
                          <a:cs typeface="HelveticaNeue Condensed"/>
                        </a:rPr>
                        <a:t>Performance</a:t>
                      </a:r>
                      <a:r>
                        <a:rPr lang="en-US" sz="3200" b="1" i="0" baseline="0" dirty="0" smtClean="0">
                          <a:solidFill>
                            <a:srgbClr val="2D3988"/>
                          </a:solidFill>
                          <a:latin typeface="HelveticaNeue Condensed"/>
                          <a:cs typeface="HelveticaNeue Condensed"/>
                        </a:rPr>
                        <a:t> Objective 1</a:t>
                      </a:r>
                    </a:p>
                  </a:txBody>
                  <a:tcPr>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solidFill>
                      <a:srgbClr val="00ADEF"/>
                    </a:solidFill>
                  </a:tcPr>
                </a:tc>
                <a:tc>
                  <a:txBody>
                    <a:bodyPr/>
                    <a:lstStyle/>
                    <a:p>
                      <a:pPr algn="ctr"/>
                      <a:r>
                        <a:rPr lang="en-US" sz="2800" b="0" i="1" dirty="0" smtClean="0">
                          <a:solidFill>
                            <a:srgbClr val="2D3988"/>
                          </a:solidFill>
                          <a:latin typeface="HelveticaNeue Condensed"/>
                          <a:cs typeface="HelveticaNeue Condensed"/>
                        </a:rPr>
                        <a:t>Change</a:t>
                      </a:r>
                      <a:r>
                        <a:rPr lang="en-US" sz="2800" b="0" i="1" baseline="0" dirty="0" smtClean="0">
                          <a:solidFill>
                            <a:srgbClr val="2D3988"/>
                          </a:solidFill>
                          <a:latin typeface="HelveticaNeue Condensed"/>
                          <a:cs typeface="HelveticaNeue Condensed"/>
                        </a:rPr>
                        <a:t> </a:t>
                      </a:r>
                    </a:p>
                    <a:p>
                      <a:pPr algn="ctr"/>
                      <a:r>
                        <a:rPr lang="en-US" sz="2800" b="0" i="1" baseline="0"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7DFEE"/>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p>
                  </a:txBody>
                  <a:tcPr>
                    <a:lnL w="12700" cap="flat" cmpd="sng" algn="ctr">
                      <a:solidFill>
                        <a:srgbClr val="4F81BD"/>
                      </a:solidFill>
                      <a:prstDash val="solid"/>
                      <a:round/>
                      <a:headEnd type="none" w="med" len="med"/>
                      <a:tailEnd type="none" w="med" len="med"/>
                    </a:lnL>
                    <a:solidFill>
                      <a:srgbClr val="D7DFEE"/>
                    </a:solidFill>
                  </a:tcPr>
                </a:tc>
              </a:tr>
              <a:tr h="1143000">
                <a:tc>
                  <a:txBody>
                    <a:bodyPr/>
                    <a:lstStyle/>
                    <a:p>
                      <a:pPr algn="ctr"/>
                      <a:r>
                        <a:rPr lang="en-US" sz="3200" b="1" i="0" dirty="0" smtClean="0">
                          <a:solidFill>
                            <a:srgbClr val="2D3988"/>
                          </a:solidFill>
                          <a:latin typeface="HelveticaNeue Condensed"/>
                          <a:cs typeface="HelveticaNeue Condensed"/>
                        </a:rPr>
                        <a:t>Performance Objective 2</a:t>
                      </a:r>
                      <a:endParaRPr lang="en-US" sz="3200" b="1" i="0" dirty="0">
                        <a:solidFill>
                          <a:srgbClr val="2D3988"/>
                        </a:solidFill>
                        <a:latin typeface="HelveticaNeue Condensed"/>
                        <a:cs typeface="HelveticaNeue Condensed"/>
                      </a:endParaRPr>
                    </a:p>
                  </a:txBody>
                  <a:tcPr>
                    <a:lnR w="12700" cap="flat" cmpd="sng" algn="ctr">
                      <a:solidFill>
                        <a:srgbClr val="4F81BD"/>
                      </a:solidFill>
                      <a:prstDash val="solid"/>
                      <a:round/>
                      <a:headEnd type="none" w="med" len="med"/>
                      <a:tailEnd type="none" w="med" len="med"/>
                    </a:lnR>
                    <a:solidFill>
                      <a:srgbClr val="00ADEF"/>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D7DFEE"/>
                    </a:solidFill>
                  </a:tcPr>
                </a:tc>
                <a:tc>
                  <a:txBody>
                    <a:bodyPr/>
                    <a:lstStyle/>
                    <a:p>
                      <a:pPr algn="ctr"/>
                      <a:r>
                        <a:rPr lang="en-US" sz="2800" b="0" i="1" dirty="0" smtClean="0">
                          <a:solidFill>
                            <a:srgbClr val="2D3988"/>
                          </a:solidFill>
                          <a:latin typeface="HelveticaNeue Condensed"/>
                          <a:cs typeface="HelveticaNeue Condensed"/>
                        </a:rPr>
                        <a:t>Change </a:t>
                      </a:r>
                    </a:p>
                    <a:p>
                      <a:pPr algn="ctr"/>
                      <a:r>
                        <a:rPr lang="en-US" sz="2800" b="0" i="1" dirty="0" smtClean="0">
                          <a:solidFill>
                            <a:srgbClr val="2D3988"/>
                          </a:solidFill>
                          <a:latin typeface="HelveticaNeue Condensed"/>
                          <a:cs typeface="HelveticaNeue Condensed"/>
                        </a:rPr>
                        <a:t>Objective</a:t>
                      </a:r>
                      <a:endParaRPr lang="en-US" sz="2800" b="0" i="1" dirty="0">
                        <a:solidFill>
                          <a:srgbClr val="2D3988"/>
                        </a:solidFill>
                        <a:latin typeface="HelveticaNeue Condensed"/>
                        <a:cs typeface="HelveticaNeue Condensed"/>
                      </a:endParaRPr>
                    </a:p>
                  </a:txBody>
                  <a:tcPr>
                    <a:lnL w="12700" cap="flat" cmpd="sng" algn="ctr">
                      <a:solidFill>
                        <a:srgbClr val="4F81BD"/>
                      </a:solidFill>
                      <a:prstDash val="solid"/>
                      <a:round/>
                      <a:headEnd type="none" w="med" len="med"/>
                      <a:tailEnd type="none" w="med" len="med"/>
                    </a:lnL>
                    <a:solidFill>
                      <a:srgbClr val="D7DFEE"/>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60316924"/>
              </p:ext>
            </p:extLst>
          </p:nvPr>
        </p:nvGraphicFramePr>
        <p:xfrm>
          <a:off x="152400" y="457200"/>
          <a:ext cx="8763001" cy="5816600"/>
        </p:xfrm>
        <a:graphic>
          <a:graphicData uri="http://schemas.openxmlformats.org/drawingml/2006/table">
            <a:tbl>
              <a:tblPr firstRow="1" bandRow="1">
                <a:tableStyleId>{5C22544A-7EE6-4342-B048-85BDC9FD1C3A}</a:tableStyleId>
              </a:tblPr>
              <a:tblGrid>
                <a:gridCol w="1967204"/>
                <a:gridCol w="2056623"/>
                <a:gridCol w="2682551"/>
                <a:gridCol w="2056623"/>
              </a:tblGrid>
              <a:tr h="118533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solidFill>
                            <a:srgbClr val="2D3988"/>
                          </a:solidFill>
                          <a:latin typeface="HelveticaNeue Condensed"/>
                          <a:cs typeface="HelveticaNeue Condensed"/>
                        </a:rPr>
                        <a:t>Examples of Cells from a Simulated Matrix: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dirty="0" smtClean="0">
                          <a:solidFill>
                            <a:srgbClr val="2D3988"/>
                          </a:solidFill>
                          <a:latin typeface="HelveticaNeue Condensed"/>
                          <a:cs typeface="HelveticaNeue Condensed"/>
                        </a:rPr>
                        <a:t>Consistently and Correctly Using Condoms During Sexual Intercourse</a:t>
                      </a:r>
                    </a:p>
                    <a:p>
                      <a:pPr marL="0" marR="0" indent="0" algn="ctr" defTabSz="914400" rtl="0" eaLnBrk="1" fontAlgn="auto" latinLnBrk="0" hangingPunct="1">
                        <a:lnSpc>
                          <a:spcPct val="100000"/>
                        </a:lnSpc>
                        <a:spcBef>
                          <a:spcPts val="600"/>
                        </a:spcBef>
                        <a:spcAft>
                          <a:spcPts val="0"/>
                        </a:spcAft>
                        <a:buClrTx/>
                        <a:buSzTx/>
                        <a:buFontTx/>
                        <a:buNone/>
                        <a:tabLst/>
                        <a:defRPr/>
                      </a:pPr>
                      <a:r>
                        <a:rPr lang="en-US" sz="2400" b="1" i="1" dirty="0" smtClean="0">
                          <a:solidFill>
                            <a:srgbClr val="2D3988"/>
                          </a:solidFill>
                          <a:latin typeface="HelveticaNeue Condensed"/>
                          <a:cs typeface="HelveticaNeue Condensed"/>
                        </a:rPr>
                        <a:t>Determinants</a:t>
                      </a:r>
                      <a:endParaRPr lang="en-US" sz="2400" b="1" i="1" dirty="0">
                        <a:solidFill>
                          <a:srgbClr val="2D3988"/>
                        </a:solidFill>
                        <a:latin typeface="HelveticaNeue Condensed"/>
                        <a:cs typeface="HelveticaNeue Condensed"/>
                      </a:endParaRPr>
                    </a:p>
                  </a:txBody>
                  <a:tcPr>
                    <a:solidFill>
                      <a:srgbClr val="00AFF1"/>
                    </a:solidFill>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71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Performance Objectives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Knowledge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Perceived Susceptibility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Self-Efficacy</a:t>
                      </a:r>
                    </a:p>
                  </a:txBody>
                  <a:tcPr horzOverflow="overflow"/>
                </a:tc>
              </a:tr>
              <a:tr h="13800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 Buy a condom</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Identify places</a:t>
                      </a:r>
                    </a:p>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List condom types</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State personal risk for HIV, STI, &amp; pregnancy if have sex without a condom</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Feel confident about buying a condom</a:t>
                      </a:r>
                    </a:p>
                  </a:txBody>
                  <a:tcPr horzOverflow="overflow"/>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2. Carry condoms</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List different ways to carry condoms </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Perceive that not carrying a condom increases risk</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Feel confident about carrying condoms</a:t>
                      </a:r>
                    </a:p>
                  </a:txBody>
                  <a:tcPr horzOverflow="overflow"/>
                </a:tc>
              </a:tr>
              <a:tr h="1320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3. </a:t>
                      </a:r>
                      <a:r>
                        <a:rPr lang="en-US" dirty="0" smtClean="0">
                          <a:latin typeface="Tahoma" pitchFamily="34" charset="0"/>
                          <a:cs typeface="Tahoma" pitchFamily="34" charset="0"/>
                        </a:rPr>
                        <a:t>Use condom correctly </a:t>
                      </a:r>
                      <a:endParaRPr kumimoji="0" lang="en-US" sz="1800" b="0"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List 10 steps for correct condom use </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rPr>
                        <a:t>State risk of HIV, STI, &amp; pregnancy increases if condom is not used correctly</a:t>
                      </a:r>
                    </a:p>
                  </a:txBody>
                  <a:tcPr horzOverflow="overflow"/>
                </a:tc>
                <a:tc>
                  <a:txBody>
                    <a:bodyPr/>
                    <a:lstStyle/>
                    <a:p>
                      <a:pPr marL="119063" marR="0" lvl="0" indent="-119063" algn="l" defTabSz="914400" rtl="0" eaLnBrk="1" fontAlgn="base" latinLnBrk="0" hangingPunct="1">
                        <a:lnSpc>
                          <a:spcPct val="100000"/>
                        </a:lnSpc>
                        <a:spcBef>
                          <a:spcPct val="20000"/>
                        </a:spcBef>
                        <a:spcAft>
                          <a:spcPct val="0"/>
                        </a:spcAft>
                        <a:buClr>
                          <a:srgbClr val="29C7FF"/>
                        </a:buClr>
                        <a:buSzTx/>
                        <a:buFont typeface="Arial" pitchFamily="34" charset="0"/>
                        <a:buChar char="•"/>
                        <a:tabLst/>
                        <a:defRPr/>
                      </a:pPr>
                      <a:r>
                        <a:rPr kumimoji="0" lang="en-US" sz="1800" b="0" i="0" u="none" strike="noStrike" cap="none" normalizeH="0" baseline="0" dirty="0" smtClean="0">
                          <a:ln>
                            <a:noFill/>
                          </a:ln>
                          <a:solidFill>
                            <a:schemeClr val="tx1"/>
                          </a:solidFill>
                          <a:effectLst/>
                          <a:latin typeface="Arial" charset="0"/>
                        </a:rPr>
                        <a:t>Feel confident about using condoms correctly</a:t>
                      </a:r>
                    </a:p>
                  </a:txBody>
                  <a:tcPr horzOverflow="overflow"/>
                </a:tc>
              </a:tr>
            </a:tbl>
          </a:graphicData>
        </a:graphic>
      </p:graphicFrame>
      <p:cxnSp>
        <p:nvCxnSpPr>
          <p:cNvPr id="3" name="Straight Connector 2"/>
          <p:cNvCxnSpPr/>
          <p:nvPr/>
        </p:nvCxnSpPr>
        <p:spPr>
          <a:xfrm>
            <a:off x="152400" y="1143000"/>
            <a:ext cx="8839200" cy="1588"/>
          </a:xfrm>
          <a:prstGeom prst="line">
            <a:avLst/>
          </a:prstGeom>
          <a:ln>
            <a:solidFill>
              <a:srgbClr val="2D3988"/>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62CDD89C-9B7B-483B-B85C-9F4C5B5A58B8}"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Logic Model of Change</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14</a:t>
            </a:fld>
            <a:endParaRPr lang="en-US"/>
          </a:p>
        </p:txBody>
      </p:sp>
      <p:sp>
        <p:nvSpPr>
          <p:cNvPr id="5" name="TextBox 4"/>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1.3</a:t>
            </a:r>
            <a:endParaRPr lang="en-US" b="1" dirty="0">
              <a:solidFill>
                <a:srgbClr val="2E4485"/>
              </a:solidFill>
              <a:latin typeface="HelveticaNeue Condensed"/>
              <a:cs typeface="HelveticaNeue Condensed"/>
            </a:endParaRPr>
          </a:p>
        </p:txBody>
      </p:sp>
      <p:sp>
        <p:nvSpPr>
          <p:cNvPr id="7" name="Rectangle 6"/>
          <p:cNvSpPr/>
          <p:nvPr/>
        </p:nvSpPr>
        <p:spPr>
          <a:xfrm>
            <a:off x="3386643" y="3244334"/>
            <a:ext cx="2370714" cy="369332"/>
          </a:xfrm>
          <a:prstGeom prst="rect">
            <a:avLst/>
          </a:prstGeom>
        </p:spPr>
        <p:txBody>
          <a:bodyPr wrap="none">
            <a:spAutoFit/>
          </a:bodyPr>
          <a:lstStyle/>
          <a:p>
            <a:r>
              <a:rPr lang="en-US" dirty="0"/>
              <a:t>INSERT Figure 1.3 HERE</a:t>
            </a:r>
          </a:p>
        </p:txBody>
      </p:sp>
    </p:spTree>
    <p:extLst>
      <p:ext uri="{BB962C8B-B14F-4D97-AF65-F5344CB8AC3E}">
        <p14:creationId xmlns:p14="http://schemas.microsoft.com/office/powerpoint/2010/main" val="134466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normAutofit/>
          </a:bodyPr>
          <a:lstStyle/>
          <a:p>
            <a:r>
              <a:rPr lang="en-US" sz="4400" dirty="0" smtClean="0"/>
              <a:t>Step 3: Program Design</a:t>
            </a:r>
            <a:endParaRPr lang="en-US" sz="4400" dirty="0"/>
          </a:p>
        </p:txBody>
      </p:sp>
      <p:sp>
        <p:nvSpPr>
          <p:cNvPr id="125955" name="Rectangle 3"/>
          <p:cNvSpPr>
            <a:spLocks noGrp="1" noChangeArrowheads="1"/>
          </p:cNvSpPr>
          <p:nvPr>
            <p:ph idx="1"/>
          </p:nvPr>
        </p:nvSpPr>
        <p:spPr>
          <a:xfrm>
            <a:off x="457200" y="1600201"/>
            <a:ext cx="4267200" cy="4495800"/>
          </a:xfrm>
        </p:spPr>
        <p:txBody>
          <a:bodyPr>
            <a:normAutofit/>
          </a:bodyPr>
          <a:lstStyle/>
          <a:p>
            <a:pPr marL="457200" indent="-457200">
              <a:buFont typeface="+mj-lt"/>
              <a:buAutoNum type="arabicPeriod"/>
            </a:pPr>
            <a:r>
              <a:rPr lang="en-US" sz="3000" dirty="0" smtClean="0"/>
              <a:t>Generate program themes, components, scope, and sequence</a:t>
            </a:r>
          </a:p>
          <a:p>
            <a:pPr marL="457200" indent="-457200">
              <a:buFont typeface="+mj-lt"/>
              <a:buAutoNum type="arabicPeriod"/>
            </a:pPr>
            <a:r>
              <a:rPr lang="en-US" sz="3000" dirty="0" smtClean="0"/>
              <a:t>Choose theory- and evidence-based </a:t>
            </a:r>
            <a:r>
              <a:rPr lang="en-US" sz="3000" b="1" dirty="0" smtClean="0">
                <a:solidFill>
                  <a:srgbClr val="00ADEF"/>
                </a:solidFill>
              </a:rPr>
              <a:t>change</a:t>
            </a:r>
            <a:r>
              <a:rPr lang="en-US" sz="3000" dirty="0" smtClean="0"/>
              <a:t> </a:t>
            </a:r>
            <a:r>
              <a:rPr lang="en-US" sz="3000" b="1" dirty="0" smtClean="0">
                <a:solidFill>
                  <a:srgbClr val="00ADEF"/>
                </a:solidFill>
              </a:rPr>
              <a:t>methods </a:t>
            </a:r>
          </a:p>
          <a:p>
            <a:pPr marL="457200" indent="-457200">
              <a:buFont typeface="+mj-lt"/>
              <a:buAutoNum type="arabicPeriod"/>
            </a:pPr>
            <a:r>
              <a:rPr lang="en-US" sz="3000" dirty="0" smtClean="0"/>
              <a:t>Select or design </a:t>
            </a:r>
            <a:r>
              <a:rPr lang="en-US" sz="3000" b="1" dirty="0" smtClean="0">
                <a:solidFill>
                  <a:srgbClr val="00ADEF"/>
                </a:solidFill>
              </a:rPr>
              <a:t>practical applications</a:t>
            </a:r>
            <a:r>
              <a:rPr lang="en-US" sz="3000" dirty="0" smtClean="0">
                <a:solidFill>
                  <a:srgbClr val="00ADEF"/>
                </a:solidFill>
              </a:rPr>
              <a:t> </a:t>
            </a:r>
            <a:r>
              <a:rPr lang="en-US" sz="3000" dirty="0" smtClean="0"/>
              <a:t>to deliver change methods</a:t>
            </a:r>
          </a:p>
        </p:txBody>
      </p:sp>
      <p:sp>
        <p:nvSpPr>
          <p:cNvPr id="4" name="Slide Number Placeholder 3"/>
          <p:cNvSpPr>
            <a:spLocks noGrp="1"/>
          </p:cNvSpPr>
          <p:nvPr>
            <p:ph type="sldNum" sz="quarter" idx="12"/>
          </p:nvPr>
        </p:nvSpPr>
        <p:spPr/>
        <p:txBody>
          <a:bodyPr/>
          <a:lstStyle/>
          <a:p>
            <a:fld id="{62CDD89C-9B7B-483B-B85C-9F4C5B5A58B8}" type="slidenum">
              <a:rPr lang="en-US" smtClean="0"/>
              <a:pPr/>
              <a:t>15</a:t>
            </a:fld>
            <a:endParaRPr lang="en-US"/>
          </a:p>
        </p:txBody>
      </p:sp>
      <p:sp>
        <p:nvSpPr>
          <p:cNvPr id="3" name="Oval 2"/>
          <p:cNvSpPr/>
          <p:nvPr/>
        </p:nvSpPr>
        <p:spPr>
          <a:xfrm>
            <a:off x="5257801" y="2590800"/>
            <a:ext cx="2971800" cy="121388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01" y="2171700"/>
            <a:ext cx="3829049" cy="25526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normAutofit/>
          </a:bodyPr>
          <a:lstStyle/>
          <a:p>
            <a:r>
              <a:rPr lang="en-US" sz="4400" dirty="0" smtClean="0"/>
              <a:t>Step 4: Program Production</a:t>
            </a:r>
            <a:endParaRPr lang="en-US" sz="4400" dirty="0"/>
          </a:p>
        </p:txBody>
      </p:sp>
      <p:sp>
        <p:nvSpPr>
          <p:cNvPr id="128003" name="Rectangle 3"/>
          <p:cNvSpPr>
            <a:spLocks noGrp="1" noChangeArrowheads="1"/>
          </p:cNvSpPr>
          <p:nvPr>
            <p:ph idx="1"/>
          </p:nvPr>
        </p:nvSpPr>
        <p:spPr>
          <a:xfrm>
            <a:off x="457200" y="1600200"/>
            <a:ext cx="4572000" cy="4953000"/>
          </a:xfrm>
        </p:spPr>
        <p:txBody>
          <a:bodyPr>
            <a:normAutofit/>
          </a:bodyPr>
          <a:lstStyle/>
          <a:p>
            <a:pPr marL="457200" indent="-457200">
              <a:buFont typeface="+mj-lt"/>
              <a:buAutoNum type="arabicPeriod"/>
            </a:pPr>
            <a:r>
              <a:rPr lang="en-US" sz="3000" dirty="0" smtClean="0"/>
              <a:t>Refine program structure and organization</a:t>
            </a:r>
          </a:p>
          <a:p>
            <a:pPr marL="457200" indent="-457200">
              <a:buFont typeface="+mj-lt"/>
              <a:buAutoNum type="arabicPeriod"/>
            </a:pPr>
            <a:r>
              <a:rPr lang="en-US" sz="3000" dirty="0" smtClean="0"/>
              <a:t>Prepare plans for program materials </a:t>
            </a:r>
          </a:p>
          <a:p>
            <a:pPr marL="457200" indent="-457200">
              <a:buFont typeface="+mj-lt"/>
              <a:buAutoNum type="arabicPeriod"/>
            </a:pPr>
            <a:r>
              <a:rPr lang="en-US" sz="3000" dirty="0" smtClean="0"/>
              <a:t>Draft messages, materials, and protocols</a:t>
            </a:r>
          </a:p>
          <a:p>
            <a:pPr marL="457200" indent="-457200">
              <a:buFont typeface="+mj-lt"/>
              <a:buAutoNum type="arabicPeriod"/>
            </a:pPr>
            <a:r>
              <a:rPr lang="en-US" sz="3000" dirty="0" smtClean="0"/>
              <a:t>Pretest program materials &amp; protocols</a:t>
            </a:r>
          </a:p>
        </p:txBody>
      </p:sp>
      <p:sp>
        <p:nvSpPr>
          <p:cNvPr id="4" name="Slide Number Placeholder 3"/>
          <p:cNvSpPr>
            <a:spLocks noGrp="1"/>
          </p:cNvSpPr>
          <p:nvPr>
            <p:ph type="sldNum" sz="quarter" idx="12"/>
          </p:nvPr>
        </p:nvSpPr>
        <p:spPr/>
        <p:txBody>
          <a:bodyPr/>
          <a:lstStyle/>
          <a:p>
            <a:fld id="{62CDD89C-9B7B-483B-B85C-9F4C5B5A58B8}" type="slidenum">
              <a:rPr lang="en-US" smtClean="0"/>
              <a:pPr/>
              <a:t>16</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7279" y="2133600"/>
            <a:ext cx="2640330" cy="264033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304801" y="365126"/>
            <a:ext cx="8589734" cy="1325563"/>
          </a:xfrm>
        </p:spPr>
        <p:txBody>
          <a:bodyPr>
            <a:normAutofit/>
          </a:bodyPr>
          <a:lstStyle/>
          <a:p>
            <a:r>
              <a:rPr lang="en-US" sz="4400" dirty="0" smtClean="0"/>
              <a:t>Step 5: Program Implementation Plan</a:t>
            </a:r>
            <a:endParaRPr lang="en-US" sz="4400" dirty="0"/>
          </a:p>
        </p:txBody>
      </p:sp>
      <p:sp>
        <p:nvSpPr>
          <p:cNvPr id="129027" name="Rectangle 3"/>
          <p:cNvSpPr>
            <a:spLocks noGrp="1" noChangeArrowheads="1"/>
          </p:cNvSpPr>
          <p:nvPr>
            <p:ph idx="1"/>
          </p:nvPr>
        </p:nvSpPr>
        <p:spPr>
          <a:xfrm>
            <a:off x="457200" y="1600200"/>
            <a:ext cx="4572000" cy="4953000"/>
          </a:xfrm>
        </p:spPr>
        <p:txBody>
          <a:bodyPr>
            <a:normAutofit/>
          </a:bodyPr>
          <a:lstStyle/>
          <a:p>
            <a:pPr marL="514350" indent="-514350">
              <a:buFont typeface="+mj-lt"/>
              <a:buAutoNum type="arabicPeriod"/>
            </a:pPr>
            <a:r>
              <a:rPr lang="en-US" sz="3000" dirty="0" smtClean="0"/>
              <a:t>Identify potential uses (adopters, implementer, and maintainers)</a:t>
            </a:r>
          </a:p>
          <a:p>
            <a:pPr marL="514350" indent="-514350">
              <a:buFont typeface="+mj-lt"/>
              <a:buAutoNum type="arabicPeriod"/>
            </a:pPr>
            <a:r>
              <a:rPr lang="en-US" sz="3000" dirty="0" smtClean="0"/>
              <a:t>State outcomes and performance objectives for program use</a:t>
            </a:r>
          </a:p>
          <a:p>
            <a:pPr marL="514350" indent="-514350">
              <a:buFont typeface="+mj-lt"/>
              <a:buAutoNum type="arabicPeriod"/>
            </a:pPr>
            <a:r>
              <a:rPr lang="en-US" sz="3000" dirty="0" smtClean="0"/>
              <a:t>Construct matrices of  change objective for program use.</a:t>
            </a:r>
          </a:p>
          <a:p>
            <a:pPr marL="514350" indent="-514350">
              <a:buFont typeface="+mj-lt"/>
              <a:buAutoNum type="arabicPeriod"/>
            </a:pPr>
            <a:r>
              <a:rPr lang="en-US" sz="3000" dirty="0" smtClean="0"/>
              <a:t>Design implementation interventions for</a:t>
            </a:r>
            <a:endParaRPr lang="en-US" sz="30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2057400"/>
            <a:ext cx="4497964" cy="302544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a:bodyPr>
          <a:lstStyle/>
          <a:p>
            <a:r>
              <a:rPr lang="en-US" sz="4400" dirty="0" smtClean="0"/>
              <a:t>Step 6: Evaluation Plan</a:t>
            </a:r>
            <a:endParaRPr lang="en-US" sz="4400" dirty="0"/>
          </a:p>
        </p:txBody>
      </p:sp>
      <p:sp>
        <p:nvSpPr>
          <p:cNvPr id="130051" name="Rectangle 3"/>
          <p:cNvSpPr>
            <a:spLocks noGrp="1" noChangeArrowheads="1"/>
          </p:cNvSpPr>
          <p:nvPr>
            <p:ph idx="1"/>
          </p:nvPr>
        </p:nvSpPr>
        <p:spPr>
          <a:xfrm>
            <a:off x="765175" y="1585913"/>
            <a:ext cx="4264025" cy="4953000"/>
          </a:xfrm>
        </p:spPr>
        <p:txBody>
          <a:bodyPr>
            <a:noAutofit/>
          </a:bodyPr>
          <a:lstStyle/>
          <a:p>
            <a:pPr marL="514350" indent="-514350">
              <a:buFont typeface="+mj-lt"/>
              <a:buAutoNum type="arabicPeriod"/>
            </a:pPr>
            <a:r>
              <a:rPr lang="en-US" sz="3000" dirty="0" smtClean="0"/>
              <a:t>Write effect and process evaluation questions</a:t>
            </a:r>
          </a:p>
          <a:p>
            <a:pPr marL="514350" indent="-514350">
              <a:buFont typeface="+mj-lt"/>
              <a:buAutoNum type="arabicPeriod"/>
            </a:pPr>
            <a:r>
              <a:rPr lang="en-US" sz="3000" dirty="0" smtClean="0"/>
              <a:t>Develop indicators and measures for assessment</a:t>
            </a:r>
          </a:p>
          <a:p>
            <a:pPr marL="514350" indent="-514350">
              <a:buFont typeface="+mj-lt"/>
              <a:buAutoNum type="arabicPeriod"/>
            </a:pPr>
            <a:r>
              <a:rPr lang="en-US" sz="3000" dirty="0" smtClean="0"/>
              <a:t>Specify the evaluation design</a:t>
            </a:r>
            <a:endParaRPr lang="en-US" sz="3000" dirty="0"/>
          </a:p>
          <a:p>
            <a:pPr marL="514350" indent="-514350">
              <a:buFont typeface="+mj-lt"/>
              <a:buAutoNum type="arabicPeriod"/>
            </a:pPr>
            <a:r>
              <a:rPr lang="en-US" sz="3000" dirty="0" smtClean="0"/>
              <a:t>Complete the evaluation plan</a:t>
            </a:r>
            <a:endParaRPr lang="en-US" sz="30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18</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552" y="2209800"/>
            <a:ext cx="3364020" cy="251252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Intervention Logic Model</a:t>
            </a:r>
            <a:endParaRPr lang="en-US" sz="4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19</a:t>
            </a:fld>
            <a:endParaRPr lang="en-US"/>
          </a:p>
        </p:txBody>
      </p:sp>
      <p:sp>
        <p:nvSpPr>
          <p:cNvPr id="5" name="TextBox 4"/>
          <p:cNvSpPr txBox="1"/>
          <p:nvPr/>
        </p:nvSpPr>
        <p:spPr>
          <a:xfrm>
            <a:off x="2057400" y="2743200"/>
            <a:ext cx="2370714" cy="646331"/>
          </a:xfrm>
          <a:prstGeom prst="rect">
            <a:avLst/>
          </a:prstGeom>
          <a:noFill/>
        </p:spPr>
        <p:txBody>
          <a:bodyPr wrap="none" rtlCol="0">
            <a:spAutoFit/>
          </a:bodyPr>
          <a:lstStyle/>
          <a:p>
            <a:r>
              <a:rPr lang="en-US" dirty="0"/>
              <a:t>INSERT Figure </a:t>
            </a:r>
            <a:r>
              <a:rPr lang="en-US" dirty="0" smtClean="0"/>
              <a:t>9.1 </a:t>
            </a:r>
            <a:r>
              <a:rPr lang="en-US" dirty="0"/>
              <a:t>HERE</a:t>
            </a:r>
          </a:p>
          <a:p>
            <a:endParaRPr lang="en-US" dirty="0"/>
          </a:p>
        </p:txBody>
      </p:sp>
      <p:sp>
        <p:nvSpPr>
          <p:cNvPr id="6" name="TextBox 5"/>
          <p:cNvSpPr txBox="1"/>
          <p:nvPr/>
        </p:nvSpPr>
        <p:spPr>
          <a:xfrm>
            <a:off x="7696200" y="6248400"/>
            <a:ext cx="1447800" cy="369332"/>
          </a:xfrm>
          <a:prstGeom prst="rect">
            <a:avLst/>
          </a:prstGeom>
          <a:noFill/>
        </p:spPr>
        <p:txBody>
          <a:bodyPr wrap="square" rtlCol="0">
            <a:spAutoFit/>
          </a:bodyPr>
          <a:lstStyle/>
          <a:p>
            <a:pPr algn="ctr"/>
            <a:r>
              <a:rPr lang="en-US" b="1" dirty="0" smtClean="0">
                <a:solidFill>
                  <a:srgbClr val="2E4485"/>
                </a:solidFill>
                <a:latin typeface="HelveticaNeue Condensed"/>
                <a:cs typeface="HelveticaNeue Condensed"/>
              </a:rPr>
              <a:t>Figure 9.1</a:t>
            </a:r>
            <a:endParaRPr lang="en-US" b="1" dirty="0">
              <a:solidFill>
                <a:srgbClr val="2E4485"/>
              </a:solidFill>
              <a:latin typeface="HelveticaNeue Condensed"/>
              <a:cs typeface="HelveticaNeue Condense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r>
              <a:rPr lang="en-US" sz="4400" dirty="0" smtClean="0"/>
              <a:t>Overview</a:t>
            </a:r>
            <a:endParaRPr lang="en-US" sz="4400" dirty="0"/>
          </a:p>
        </p:txBody>
      </p:sp>
      <p:sp>
        <p:nvSpPr>
          <p:cNvPr id="4099" name="Rectangle 3"/>
          <p:cNvSpPr>
            <a:spLocks noGrp="1" noChangeArrowheads="1"/>
          </p:cNvSpPr>
          <p:nvPr>
            <p:ph idx="1"/>
          </p:nvPr>
        </p:nvSpPr>
        <p:spPr>
          <a:xfrm>
            <a:off x="457200" y="1676400"/>
            <a:ext cx="8229600" cy="2362200"/>
          </a:xfrm>
        </p:spPr>
        <p:txBody>
          <a:bodyPr>
            <a:normAutofit/>
          </a:bodyPr>
          <a:lstStyle/>
          <a:p>
            <a:pPr marL="0" indent="0">
              <a:buNone/>
            </a:pPr>
            <a:r>
              <a:rPr lang="en-US" sz="3200" dirty="0" smtClean="0"/>
              <a:t>The development of </a:t>
            </a:r>
            <a:r>
              <a:rPr lang="en-US" sz="3200" b="1" i="1" dirty="0" smtClean="0">
                <a:solidFill>
                  <a:srgbClr val="00ADEF"/>
                </a:solidFill>
              </a:rPr>
              <a:t>Intervention Mapping </a:t>
            </a:r>
            <a:r>
              <a:rPr lang="en-US" sz="3200" dirty="0" smtClean="0"/>
              <a:t>was stimulated by questions that could not be answered from available health education and health promotion resources</a:t>
            </a:r>
            <a:endParaRPr lang="en-US" sz="32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839270"/>
            <a:ext cx="2971800" cy="2716411"/>
          </a:xfrm>
          <a:prstGeom prst="rect">
            <a:avLst/>
          </a:prstGeom>
        </p:spPr>
      </p:pic>
      <p:sp>
        <p:nvSpPr>
          <p:cNvPr id="5" name="TextBox 4"/>
          <p:cNvSpPr txBox="1"/>
          <p:nvPr/>
        </p:nvSpPr>
        <p:spPr>
          <a:xfrm>
            <a:off x="3695700" y="4419600"/>
            <a:ext cx="381000" cy="646331"/>
          </a:xfrm>
          <a:prstGeom prst="rect">
            <a:avLst/>
          </a:prstGeom>
          <a:noFill/>
        </p:spPr>
        <p:txBody>
          <a:bodyPr wrap="square" rtlCol="0">
            <a:spAutoFit/>
          </a:bodyPr>
          <a:lstStyle/>
          <a:p>
            <a:r>
              <a:rPr lang="en-US" sz="3600" b="1" dirty="0" smtClean="0">
                <a:solidFill>
                  <a:schemeClr val="bg1"/>
                </a:solidFill>
              </a:rPr>
              <a:t>?</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28650" y="150340"/>
            <a:ext cx="7886700" cy="1325563"/>
          </a:xfrm>
        </p:spPr>
        <p:txBody>
          <a:bodyPr>
            <a:normAutofit/>
          </a:bodyPr>
          <a:lstStyle/>
          <a:p>
            <a:r>
              <a:rPr lang="en-US" sz="4400" dirty="0" smtClean="0"/>
              <a:t>Core Processes</a:t>
            </a:r>
            <a:endParaRPr lang="en-US" sz="4400" dirty="0"/>
          </a:p>
        </p:txBody>
      </p:sp>
      <p:sp>
        <p:nvSpPr>
          <p:cNvPr id="130051" name="Rectangle 3"/>
          <p:cNvSpPr>
            <a:spLocks noGrp="1" noChangeArrowheads="1"/>
          </p:cNvSpPr>
          <p:nvPr>
            <p:ph idx="1"/>
          </p:nvPr>
        </p:nvSpPr>
        <p:spPr>
          <a:xfrm>
            <a:off x="457200" y="1447800"/>
            <a:ext cx="5029200" cy="4525963"/>
          </a:xfrm>
        </p:spPr>
        <p:txBody>
          <a:bodyPr>
            <a:noAutofit/>
          </a:bodyPr>
          <a:lstStyle/>
          <a:p>
            <a:r>
              <a:rPr lang="en-US" sz="2400" dirty="0" smtClean="0"/>
              <a:t>Pose questions</a:t>
            </a:r>
          </a:p>
          <a:p>
            <a:r>
              <a:rPr lang="en-US" sz="2400" dirty="0" smtClean="0"/>
              <a:t>Brainstorm potential answers to the questions</a:t>
            </a:r>
          </a:p>
          <a:p>
            <a:r>
              <a:rPr lang="en-US" sz="2400" dirty="0" smtClean="0"/>
              <a:t>Review findings from the empirical literature for theory- and evidence-based answers to questions</a:t>
            </a:r>
          </a:p>
          <a:p>
            <a:r>
              <a:rPr lang="en-US" sz="2400" dirty="0" smtClean="0"/>
              <a:t>Review theories for additional constructs</a:t>
            </a:r>
          </a:p>
          <a:p>
            <a:r>
              <a:rPr lang="en-US" sz="2400" dirty="0" smtClean="0"/>
              <a:t>Assess and address need for new data</a:t>
            </a:r>
          </a:p>
          <a:p>
            <a:r>
              <a:rPr lang="en-US" sz="2400" dirty="0" smtClean="0"/>
              <a:t>Formulate a working list of answers</a:t>
            </a:r>
            <a:endParaRPr lang="en-US" sz="24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286000"/>
            <a:ext cx="3444050" cy="249478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3936" y="2049462"/>
            <a:ext cx="3937678" cy="3627437"/>
          </a:xfrm>
          <a:prstGeom prst="rect">
            <a:avLst/>
          </a:prstGeom>
        </p:spPr>
      </p:pic>
      <p:sp>
        <p:nvSpPr>
          <p:cNvPr id="2" name="Title 1"/>
          <p:cNvSpPr>
            <a:spLocks noGrp="1"/>
          </p:cNvSpPr>
          <p:nvPr>
            <p:ph type="title"/>
          </p:nvPr>
        </p:nvSpPr>
        <p:spPr/>
        <p:txBody>
          <a:bodyPr>
            <a:normAutofit/>
          </a:bodyPr>
          <a:lstStyle/>
          <a:p>
            <a:r>
              <a:rPr lang="en-US" sz="4400" dirty="0" smtClean="0"/>
              <a:t>Important Repeating Concepts</a:t>
            </a:r>
            <a:endParaRPr lang="en-US" sz="4400" dirty="0"/>
          </a:p>
        </p:txBody>
      </p:sp>
      <p:sp>
        <p:nvSpPr>
          <p:cNvPr id="3" name="Content Placeholder 2"/>
          <p:cNvSpPr>
            <a:spLocks noGrp="1"/>
          </p:cNvSpPr>
          <p:nvPr>
            <p:ph idx="1"/>
          </p:nvPr>
        </p:nvSpPr>
        <p:spPr>
          <a:xfrm>
            <a:off x="457200" y="1600200"/>
            <a:ext cx="4953000" cy="4525963"/>
          </a:xfrm>
        </p:spPr>
        <p:txBody>
          <a:bodyPr>
            <a:normAutofit/>
          </a:bodyPr>
          <a:lstStyle/>
          <a:p>
            <a:r>
              <a:rPr lang="en-US" sz="3000" dirty="0" smtClean="0"/>
              <a:t>Formulation of matrices is a foundation for intervention planning</a:t>
            </a:r>
          </a:p>
          <a:p>
            <a:r>
              <a:rPr lang="en-US" sz="3000" dirty="0" smtClean="0"/>
              <a:t>Planning is an iterative process</a:t>
            </a:r>
          </a:p>
          <a:p>
            <a:r>
              <a:rPr lang="en-US" sz="3000" dirty="0" smtClean="0"/>
              <a:t>Use of logic models</a:t>
            </a:r>
          </a:p>
          <a:p>
            <a:r>
              <a:rPr lang="en-US" sz="3000" dirty="0" smtClean="0"/>
              <a:t>Need to create culturally relevant programs</a:t>
            </a:r>
          </a:p>
          <a:p>
            <a:r>
              <a:rPr lang="en-US" sz="3000" dirty="0" smtClean="0"/>
              <a:t>Program evaluation</a:t>
            </a:r>
            <a:endParaRPr lang="en-US" sz="30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Summary</a:t>
            </a:r>
            <a:endParaRPr lang="en-US" sz="4400" dirty="0"/>
          </a:p>
        </p:txBody>
      </p:sp>
      <p:sp>
        <p:nvSpPr>
          <p:cNvPr id="3" name="Content Placeholder 2"/>
          <p:cNvSpPr>
            <a:spLocks noGrp="1"/>
          </p:cNvSpPr>
          <p:nvPr>
            <p:ph idx="1"/>
          </p:nvPr>
        </p:nvSpPr>
        <p:spPr>
          <a:xfrm>
            <a:off x="457200" y="1600200"/>
            <a:ext cx="4876800" cy="4525963"/>
          </a:xfrm>
        </p:spPr>
        <p:txBody>
          <a:bodyPr>
            <a:normAutofit/>
          </a:bodyPr>
          <a:lstStyle/>
          <a:p>
            <a:r>
              <a:rPr lang="en-US" sz="3000" dirty="0" smtClean="0"/>
              <a:t>Intervention Mapping provides a </a:t>
            </a:r>
            <a:r>
              <a:rPr lang="en-US" sz="3000" dirty="0" smtClean="0">
                <a:solidFill>
                  <a:srgbClr val="00B0F0"/>
                </a:solidFill>
              </a:rPr>
              <a:t>systematic framework </a:t>
            </a:r>
            <a:r>
              <a:rPr lang="en-US" sz="3000" dirty="0" smtClean="0"/>
              <a:t>for effective decision making at each step of intervention planning, implementation, and evaluation</a:t>
            </a:r>
          </a:p>
          <a:p>
            <a:r>
              <a:rPr lang="en-US" sz="3000" i="1" dirty="0" smtClean="0">
                <a:solidFill>
                  <a:srgbClr val="00B0F0"/>
                </a:solidFill>
              </a:rPr>
              <a:t>Intervention Mapping </a:t>
            </a:r>
            <a:r>
              <a:rPr lang="en-US" sz="3000" dirty="0" smtClean="0"/>
              <a:t>has been used to develop programs worldwide</a:t>
            </a:r>
            <a:endParaRPr lang="en-US" sz="3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1143000"/>
            <a:ext cx="3329780" cy="44000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US" sz="4400" dirty="0" smtClean="0"/>
              <a:t>How and When to </a:t>
            </a:r>
            <a:r>
              <a:rPr lang="en-US" sz="4400" dirty="0"/>
              <a:t>U</a:t>
            </a:r>
            <a:r>
              <a:rPr lang="en-US" sz="4400" dirty="0" smtClean="0"/>
              <a:t>se... ?</a:t>
            </a:r>
            <a:endParaRPr lang="en-US" sz="4400" dirty="0"/>
          </a:p>
        </p:txBody>
      </p:sp>
      <p:sp>
        <p:nvSpPr>
          <p:cNvPr id="109571" name="Rectangle 3"/>
          <p:cNvSpPr>
            <a:spLocks noGrp="1" noChangeArrowheads="1"/>
          </p:cNvSpPr>
          <p:nvPr>
            <p:ph idx="1"/>
          </p:nvPr>
        </p:nvSpPr>
        <p:spPr/>
        <p:txBody>
          <a:bodyPr>
            <a:normAutofit/>
          </a:bodyPr>
          <a:lstStyle/>
          <a:p>
            <a:pPr marL="0" indent="0">
              <a:buNone/>
            </a:pPr>
            <a:r>
              <a:rPr lang="en-US" sz="3000" b="1" i="1" dirty="0" smtClean="0">
                <a:solidFill>
                  <a:srgbClr val="00ADEF"/>
                </a:solidFill>
              </a:rPr>
              <a:t>Intervention </a:t>
            </a:r>
            <a:r>
              <a:rPr lang="en-US" sz="3000" b="1" i="1" dirty="0">
                <a:solidFill>
                  <a:srgbClr val="00ADEF"/>
                </a:solidFill>
              </a:rPr>
              <a:t>Mapping </a:t>
            </a:r>
            <a:r>
              <a:rPr lang="en-US" sz="3000" dirty="0" smtClean="0"/>
              <a:t>was </a:t>
            </a:r>
            <a:r>
              <a:rPr lang="en-US" sz="3000" dirty="0"/>
              <a:t>developed to address </a:t>
            </a:r>
            <a:r>
              <a:rPr lang="en-US" sz="3000" dirty="0" smtClean="0"/>
              <a:t>question about how </a:t>
            </a:r>
            <a:r>
              <a:rPr lang="en-US" sz="3000" dirty="0"/>
              <a:t>and when to </a:t>
            </a:r>
            <a:r>
              <a:rPr lang="en-US" sz="3000" dirty="0" smtClean="0"/>
              <a:t>use...</a:t>
            </a:r>
          </a:p>
          <a:p>
            <a:pPr marL="457200" indent="-222250"/>
            <a:r>
              <a:rPr lang="en-US" sz="3000" dirty="0" smtClean="0"/>
              <a:t>Theory </a:t>
            </a:r>
          </a:p>
          <a:p>
            <a:pPr marL="457200" indent="-222250"/>
            <a:r>
              <a:rPr lang="en-US" sz="3000" dirty="0" smtClean="0"/>
              <a:t>Empirical </a:t>
            </a:r>
            <a:r>
              <a:rPr lang="en-US" sz="3000" dirty="0"/>
              <a:t>findings from the </a:t>
            </a:r>
            <a:r>
              <a:rPr lang="en-US" sz="3000" dirty="0" smtClean="0"/>
              <a:t>literature</a:t>
            </a:r>
          </a:p>
          <a:p>
            <a:pPr marL="457200" indent="-222250"/>
            <a:r>
              <a:rPr lang="en-US" sz="3000" dirty="0" smtClean="0"/>
              <a:t>Data </a:t>
            </a:r>
            <a:r>
              <a:rPr lang="en-US" sz="3000" dirty="0"/>
              <a:t>collected from a population </a:t>
            </a:r>
            <a:endParaRPr lang="en-US" sz="3000" dirty="0" smtClean="0"/>
          </a:p>
          <a:p>
            <a:pPr marL="0" indent="0">
              <a:buNone/>
            </a:pPr>
            <a:r>
              <a:rPr lang="en-US" sz="3000" dirty="0" smtClean="0"/>
              <a:t>...to </a:t>
            </a:r>
            <a:r>
              <a:rPr lang="en-US" sz="3000" dirty="0"/>
              <a:t>create an effective behavior or systems change intervention</a:t>
            </a:r>
          </a:p>
        </p:txBody>
      </p:sp>
      <p:sp>
        <p:nvSpPr>
          <p:cNvPr id="4" name="Slide Number Placeholder 3"/>
          <p:cNvSpPr>
            <a:spLocks noGrp="1"/>
          </p:cNvSpPr>
          <p:nvPr>
            <p:ph type="sldNum" sz="quarter" idx="12"/>
          </p:nvPr>
        </p:nvSpPr>
        <p:spPr/>
        <p:txBody>
          <a:bodyPr/>
          <a:lstStyle/>
          <a:p>
            <a:fld id="{62CDD89C-9B7B-483B-B85C-9F4C5B5A58B8}"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35841" y="265545"/>
            <a:ext cx="8077200" cy="990600"/>
          </a:xfrm>
        </p:spPr>
        <p:txBody>
          <a:bodyPr>
            <a:noAutofit/>
          </a:bodyPr>
          <a:lstStyle/>
          <a:p>
            <a:r>
              <a:rPr lang="en-US" sz="4400" dirty="0" smtClean="0">
                <a:cs typeface="Times New Roman" pitchFamily="18" charset="0"/>
              </a:rPr>
              <a:t>How to Take an Ecological Approach to Planning</a:t>
            </a:r>
            <a:endParaRPr lang="en-US" sz="4400" dirty="0">
              <a:cs typeface="Times New Roman" pitchFamily="18" charset="0"/>
            </a:endParaRPr>
          </a:p>
        </p:txBody>
      </p:sp>
      <p:sp>
        <p:nvSpPr>
          <p:cNvPr id="4" name="Slide Number Placeholder 3"/>
          <p:cNvSpPr>
            <a:spLocks noGrp="1"/>
          </p:cNvSpPr>
          <p:nvPr>
            <p:ph type="sldNum" sz="quarter" idx="12"/>
          </p:nvPr>
        </p:nvSpPr>
        <p:spPr/>
        <p:txBody>
          <a:bodyPr/>
          <a:lstStyle/>
          <a:p>
            <a:fld id="{62CDD89C-9B7B-483B-B85C-9F4C5B5A58B8}" type="slidenum">
              <a:rPr lang="en-US" smtClean="0"/>
              <a:pPr/>
              <a:t>4</a:t>
            </a:fld>
            <a:endParaRPr lang="en-US"/>
          </a:p>
        </p:txBody>
      </p:sp>
      <p:sp>
        <p:nvSpPr>
          <p:cNvPr id="7" name="Rectangle 6"/>
          <p:cNvSpPr/>
          <p:nvPr/>
        </p:nvSpPr>
        <p:spPr>
          <a:xfrm>
            <a:off x="1828800" y="1600200"/>
            <a:ext cx="5486400" cy="49530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2286000" y="2057400"/>
            <a:ext cx="4572000" cy="41148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2743200" y="2514600"/>
            <a:ext cx="3657600" cy="32004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3200400" y="2971800"/>
            <a:ext cx="2743200" cy="22860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3657600" y="3429000"/>
            <a:ext cx="1828800" cy="14478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4038600" y="3810000"/>
            <a:ext cx="1066800" cy="762000"/>
          </a:xfrm>
          <a:prstGeom prst="rect">
            <a:avLst/>
          </a:prstGeom>
          <a:solidFill>
            <a:schemeClr val="lt1">
              <a:alpha val="0"/>
            </a:schemeClr>
          </a:solidFill>
          <a:ln w="31750" cap="flat" cmpd="sng" algn="ctr">
            <a:solidFill>
              <a:srgbClr val="2E4485"/>
            </a:solidFill>
            <a:prstDash val="solid"/>
            <a:round/>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TextBox 12"/>
          <p:cNvSpPr txBox="1"/>
          <p:nvPr/>
        </p:nvSpPr>
        <p:spPr>
          <a:xfrm>
            <a:off x="3962400" y="3962400"/>
            <a:ext cx="12192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Individual</a:t>
            </a:r>
            <a:endParaRPr lang="en-US" dirty="0">
              <a:solidFill>
                <a:srgbClr val="00ADEF"/>
              </a:solidFill>
              <a:latin typeface="HelveticaNeue Condensed"/>
              <a:cs typeface="HelveticaNeue Condensed"/>
            </a:endParaRPr>
          </a:p>
        </p:txBody>
      </p:sp>
      <p:sp>
        <p:nvSpPr>
          <p:cNvPr id="14" name="TextBox 13"/>
          <p:cNvSpPr txBox="1"/>
          <p:nvPr/>
        </p:nvSpPr>
        <p:spPr>
          <a:xfrm>
            <a:off x="3657600" y="3429000"/>
            <a:ext cx="17526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Interpersonal</a:t>
            </a:r>
            <a:endParaRPr lang="en-US" dirty="0">
              <a:solidFill>
                <a:srgbClr val="00ADEF"/>
              </a:solidFill>
              <a:latin typeface="HelveticaNeue Condensed"/>
              <a:cs typeface="HelveticaNeue Condensed"/>
            </a:endParaRPr>
          </a:p>
        </p:txBody>
      </p:sp>
      <p:sp>
        <p:nvSpPr>
          <p:cNvPr id="15" name="TextBox 14"/>
          <p:cNvSpPr txBox="1"/>
          <p:nvPr/>
        </p:nvSpPr>
        <p:spPr>
          <a:xfrm>
            <a:off x="3200400" y="2971800"/>
            <a:ext cx="27432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Organization</a:t>
            </a:r>
            <a:endParaRPr lang="en-US" dirty="0">
              <a:solidFill>
                <a:srgbClr val="00ADEF"/>
              </a:solidFill>
              <a:latin typeface="HelveticaNeue Condensed"/>
              <a:cs typeface="HelveticaNeue Condensed"/>
            </a:endParaRPr>
          </a:p>
        </p:txBody>
      </p:sp>
      <p:sp>
        <p:nvSpPr>
          <p:cNvPr id="16" name="TextBox 15"/>
          <p:cNvSpPr txBox="1"/>
          <p:nvPr/>
        </p:nvSpPr>
        <p:spPr>
          <a:xfrm>
            <a:off x="2743200" y="2514600"/>
            <a:ext cx="36576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Community</a:t>
            </a:r>
            <a:endParaRPr lang="en-US" dirty="0">
              <a:solidFill>
                <a:srgbClr val="00ADEF"/>
              </a:solidFill>
              <a:latin typeface="HelveticaNeue Condensed"/>
              <a:cs typeface="HelveticaNeue Condensed"/>
            </a:endParaRPr>
          </a:p>
        </p:txBody>
      </p:sp>
      <p:sp>
        <p:nvSpPr>
          <p:cNvPr id="17" name="TextBox 16"/>
          <p:cNvSpPr txBox="1"/>
          <p:nvPr/>
        </p:nvSpPr>
        <p:spPr>
          <a:xfrm>
            <a:off x="2286000" y="2057400"/>
            <a:ext cx="45720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Society</a:t>
            </a:r>
            <a:endParaRPr lang="en-US" dirty="0">
              <a:solidFill>
                <a:srgbClr val="00ADEF"/>
              </a:solidFill>
              <a:latin typeface="HelveticaNeue Condensed"/>
              <a:cs typeface="HelveticaNeue Condensed"/>
            </a:endParaRPr>
          </a:p>
        </p:txBody>
      </p:sp>
      <p:sp>
        <p:nvSpPr>
          <p:cNvPr id="18" name="TextBox 17"/>
          <p:cNvSpPr txBox="1"/>
          <p:nvPr/>
        </p:nvSpPr>
        <p:spPr>
          <a:xfrm>
            <a:off x="1828800" y="1600200"/>
            <a:ext cx="5486400" cy="369332"/>
          </a:xfrm>
          <a:prstGeom prst="rect">
            <a:avLst/>
          </a:prstGeom>
          <a:noFill/>
        </p:spPr>
        <p:txBody>
          <a:bodyPr wrap="square" rtlCol="0">
            <a:spAutoFit/>
          </a:bodyPr>
          <a:lstStyle/>
          <a:p>
            <a:pPr algn="ctr"/>
            <a:r>
              <a:rPr lang="en-US" dirty="0" smtClean="0">
                <a:solidFill>
                  <a:srgbClr val="00ADEF"/>
                </a:solidFill>
                <a:latin typeface="HelveticaNeue Condensed"/>
                <a:cs typeface="HelveticaNeue Condensed"/>
              </a:rPr>
              <a:t>Supranation</a:t>
            </a:r>
            <a:endParaRPr lang="en-US" dirty="0">
              <a:solidFill>
                <a:srgbClr val="00ADEF"/>
              </a:solidFill>
              <a:latin typeface="HelveticaNeue Condensed"/>
              <a:cs typeface="HelveticaNeue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2000"/>
                            </p:stCondLst>
                            <p:childTnLst>
                              <p:par>
                                <p:cTn id="13" presetID="2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4000"/>
                            </p:stCondLst>
                            <p:childTnLst>
                              <p:par>
                                <p:cTn id="21" presetID="2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6000"/>
                            </p:stCondLst>
                            <p:childTnLst>
                              <p:par>
                                <p:cTn id="29" presetID="2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2000"/>
                                        <p:tgtEl>
                                          <p:spTgt spid="16"/>
                                        </p:tgtEl>
                                      </p:cBhvr>
                                    </p:animEffect>
                                  </p:childTnLst>
                                </p:cTn>
                              </p:par>
                            </p:childTnLst>
                          </p:cTn>
                        </p:par>
                        <p:par>
                          <p:cTn id="36" fill="hold">
                            <p:stCondLst>
                              <p:cond delay="8000"/>
                            </p:stCondLst>
                            <p:childTnLst>
                              <p:par>
                                <p:cTn id="37" presetID="2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0"/>
                                        <p:tgtEl>
                                          <p:spTgt spid="17"/>
                                        </p:tgtEl>
                                      </p:cBhvr>
                                    </p:animEffect>
                                  </p:childTnLst>
                                </p:cTn>
                              </p:par>
                            </p:childTnLst>
                          </p:cTn>
                        </p:par>
                        <p:par>
                          <p:cTn id="44" fill="hold">
                            <p:stCondLst>
                              <p:cond delay="10000"/>
                            </p:stCondLst>
                            <p:childTnLst>
                              <p:par>
                                <p:cTn id="45" presetID="2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4950" indent="-234950"/>
            <a:r>
              <a:rPr lang="en-US" sz="3000" dirty="0" smtClean="0">
                <a:cs typeface="Times New Roman" pitchFamily="18" charset="0"/>
              </a:rPr>
              <a:t>How to address changing the behavior of people in the environment (i.e. people who are not at risk for the health problem, but are important to changing conditions that affect those at risk)?</a:t>
            </a:r>
          </a:p>
          <a:p>
            <a:pPr marL="234950" indent="-234950"/>
            <a:r>
              <a:rPr lang="en-US" sz="3000" dirty="0" smtClean="0">
                <a:cs typeface="Times New Roman" pitchFamily="18" charset="0"/>
              </a:rPr>
              <a:t>How to address the complexity of multi-causation of problems and multi-level intervention points?</a:t>
            </a:r>
            <a:endParaRPr lang="en-US" sz="30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5</a:t>
            </a:fld>
            <a:endParaRPr lang="en-US"/>
          </a:p>
        </p:txBody>
      </p:sp>
      <p:sp>
        <p:nvSpPr>
          <p:cNvPr id="5" name="Rectangle 2"/>
          <p:cNvSpPr>
            <a:spLocks noGrp="1" noChangeArrowheads="1"/>
          </p:cNvSpPr>
          <p:nvPr>
            <p:ph type="title"/>
          </p:nvPr>
        </p:nvSpPr>
        <p:spPr>
          <a:xfrm>
            <a:off x="457200" y="365126"/>
            <a:ext cx="8458200" cy="1325563"/>
          </a:xfrm>
        </p:spPr>
        <p:txBody>
          <a:bodyPr>
            <a:noAutofit/>
          </a:bodyPr>
          <a:lstStyle/>
          <a:p>
            <a:r>
              <a:rPr lang="en-US" sz="4400" dirty="0" smtClean="0">
                <a:cs typeface="Times New Roman" pitchFamily="18" charset="0"/>
              </a:rPr>
              <a:t>How to Take an Ecological Approach to Planning</a:t>
            </a:r>
            <a:endParaRPr lang="en-US" sz="4400" dirty="0">
              <a:cs typeface="Times New Roman" pitchFamily="18" charset="0"/>
            </a:endParaRPr>
          </a:p>
        </p:txBody>
      </p:sp>
    </p:spTree>
    <p:extLst>
      <p:ext uri="{BB962C8B-B14F-4D97-AF65-F5344CB8AC3E}">
        <p14:creationId xmlns:p14="http://schemas.microsoft.com/office/powerpoint/2010/main" val="1203231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3"/>
          <p:cNvSpPr>
            <a:spLocks noGrp="1"/>
          </p:cNvSpPr>
          <p:nvPr>
            <p:ph type="title"/>
          </p:nvPr>
        </p:nvSpPr>
        <p:spPr>
          <a:xfrm>
            <a:off x="609600" y="457200"/>
            <a:ext cx="8229600" cy="1143000"/>
          </a:xfrm>
        </p:spPr>
        <p:txBody>
          <a:bodyPr>
            <a:normAutofit/>
          </a:bodyPr>
          <a:lstStyle/>
          <a:p>
            <a:pPr eaLnBrk="1" hangingPunct="1"/>
            <a:r>
              <a:rPr lang="en-US" sz="4400" dirty="0" smtClean="0"/>
              <a:t>What is Intervention Mapping?</a:t>
            </a:r>
          </a:p>
        </p:txBody>
      </p:sp>
      <p:sp>
        <p:nvSpPr>
          <p:cNvPr id="5" name="Content Placeholder 4"/>
          <p:cNvSpPr>
            <a:spLocks noGrp="1"/>
          </p:cNvSpPr>
          <p:nvPr>
            <p:ph idx="1"/>
          </p:nvPr>
        </p:nvSpPr>
        <p:spPr>
          <a:xfrm>
            <a:off x="457200" y="1600200"/>
            <a:ext cx="8229600" cy="4237037"/>
          </a:xfrm>
        </p:spPr>
        <p:txBody>
          <a:bodyPr>
            <a:noAutofit/>
          </a:bodyPr>
          <a:lstStyle/>
          <a:p>
            <a:pPr eaLnBrk="1" hangingPunct="1">
              <a:lnSpc>
                <a:spcPct val="120000"/>
              </a:lnSpc>
              <a:spcAft>
                <a:spcPts val="600"/>
              </a:spcAft>
            </a:pPr>
            <a:r>
              <a:rPr lang="en-US" sz="3000" dirty="0" smtClean="0"/>
              <a:t>A </a:t>
            </a:r>
            <a:r>
              <a:rPr lang="en-US" sz="3000" dirty="0" smtClean="0">
                <a:solidFill>
                  <a:srgbClr val="00ADEF"/>
                </a:solidFill>
              </a:rPr>
              <a:t>systematic approach </a:t>
            </a:r>
            <a:r>
              <a:rPr lang="en-US" sz="3000" dirty="0" smtClean="0"/>
              <a:t>to program development, implementation &amp; evaluation</a:t>
            </a:r>
          </a:p>
          <a:p>
            <a:pPr eaLnBrk="1" hangingPunct="1">
              <a:lnSpc>
                <a:spcPct val="120000"/>
              </a:lnSpc>
              <a:spcAft>
                <a:spcPts val="600"/>
              </a:spcAft>
            </a:pPr>
            <a:r>
              <a:rPr lang="en-US" sz="3000" dirty="0" smtClean="0"/>
              <a:t>It provides a </a:t>
            </a:r>
            <a:r>
              <a:rPr lang="en-US" sz="3000" dirty="0" smtClean="0">
                <a:solidFill>
                  <a:srgbClr val="00ADEF"/>
                </a:solidFill>
              </a:rPr>
              <a:t>framework</a:t>
            </a:r>
            <a:r>
              <a:rPr lang="en-US" sz="3000" dirty="0" smtClean="0"/>
              <a:t> for decision-making at each step</a:t>
            </a:r>
          </a:p>
          <a:p>
            <a:pPr lvl="1" eaLnBrk="1" hangingPunct="1">
              <a:lnSpc>
                <a:spcPct val="80000"/>
              </a:lnSpc>
              <a:spcAft>
                <a:spcPts val="600"/>
              </a:spcAft>
            </a:pPr>
            <a:r>
              <a:rPr lang="en-US" sz="3000" dirty="0" smtClean="0"/>
              <a:t>Theory</a:t>
            </a:r>
          </a:p>
          <a:p>
            <a:pPr lvl="1" eaLnBrk="1" hangingPunct="1">
              <a:lnSpc>
                <a:spcPct val="80000"/>
              </a:lnSpc>
              <a:spcAft>
                <a:spcPts val="600"/>
              </a:spcAft>
            </a:pPr>
            <a:r>
              <a:rPr lang="en-US" sz="3000" dirty="0" smtClean="0"/>
              <a:t>Empirical evidence</a:t>
            </a:r>
          </a:p>
          <a:p>
            <a:pPr lvl="1" eaLnBrk="1" hangingPunct="1">
              <a:lnSpc>
                <a:spcPct val="80000"/>
              </a:lnSpc>
              <a:spcAft>
                <a:spcPts val="600"/>
              </a:spcAft>
            </a:pPr>
            <a:r>
              <a:rPr lang="en-US" sz="3000" dirty="0" smtClean="0"/>
              <a:t>Community input (important for cultural relevance)</a:t>
            </a:r>
          </a:p>
          <a:p>
            <a:pPr eaLnBrk="1" hangingPunct="1">
              <a:lnSpc>
                <a:spcPct val="80000"/>
              </a:lnSpc>
              <a:spcAft>
                <a:spcPts val="600"/>
              </a:spcAft>
            </a:pPr>
            <a:r>
              <a:rPr lang="en-US" sz="3000" dirty="0" smtClean="0"/>
              <a:t>Uses an </a:t>
            </a:r>
            <a:r>
              <a:rPr lang="en-US" sz="3000" dirty="0" smtClean="0">
                <a:solidFill>
                  <a:srgbClr val="00ADEF"/>
                </a:solidFill>
              </a:rPr>
              <a:t>ecological</a:t>
            </a:r>
            <a:r>
              <a:rPr lang="en-US" sz="3000" dirty="0" smtClean="0">
                <a:solidFill>
                  <a:srgbClr val="FF3399"/>
                </a:solidFill>
              </a:rPr>
              <a:t> </a:t>
            </a:r>
            <a:r>
              <a:rPr lang="en-US" sz="3000" dirty="0" smtClean="0"/>
              <a:t>approach</a:t>
            </a:r>
          </a:p>
        </p:txBody>
      </p:sp>
    </p:spTree>
    <p:extLst>
      <p:ext uri="{BB962C8B-B14F-4D97-AF65-F5344CB8AC3E}">
        <p14:creationId xmlns:p14="http://schemas.microsoft.com/office/powerpoint/2010/main" val="897715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97741"/>
            <a:ext cx="9144000" cy="1143000"/>
          </a:xfrm>
        </p:spPr>
        <p:txBody>
          <a:bodyPr>
            <a:noAutofit/>
          </a:bodyPr>
          <a:lstStyle/>
          <a:p>
            <a:r>
              <a:rPr lang="en-US" sz="4400" dirty="0" smtClean="0"/>
              <a:t>Participation in </a:t>
            </a:r>
            <a:br>
              <a:rPr lang="en-US" sz="4400" dirty="0" smtClean="0"/>
            </a:br>
            <a:r>
              <a:rPr lang="en-US" sz="4400" dirty="0" smtClean="0"/>
              <a:t>Health Promotion Planning</a:t>
            </a:r>
            <a:endParaRPr lang="en-US" sz="4400" dirty="0"/>
          </a:p>
        </p:txBody>
      </p:sp>
      <p:sp>
        <p:nvSpPr>
          <p:cNvPr id="3" name="Content Placeholder 2"/>
          <p:cNvSpPr>
            <a:spLocks noGrp="1"/>
          </p:cNvSpPr>
          <p:nvPr>
            <p:ph idx="1"/>
          </p:nvPr>
        </p:nvSpPr>
        <p:spPr>
          <a:xfrm>
            <a:off x="457200" y="1752600"/>
            <a:ext cx="4191000" cy="4525963"/>
          </a:xfrm>
        </p:spPr>
        <p:txBody>
          <a:bodyPr>
            <a:normAutofit/>
          </a:bodyPr>
          <a:lstStyle/>
          <a:p>
            <a:pPr marL="0" indent="0">
              <a:buNone/>
            </a:pPr>
            <a:r>
              <a:rPr lang="en-US" sz="3000" dirty="0" smtClean="0"/>
              <a:t>Equitable community participation</a:t>
            </a:r>
          </a:p>
          <a:p>
            <a:pPr lvl="1"/>
            <a:r>
              <a:rPr lang="en-US" sz="3000" dirty="0" smtClean="0"/>
              <a:t>Ensures program focus reflects community concerns</a:t>
            </a:r>
          </a:p>
          <a:p>
            <a:pPr lvl="1"/>
            <a:r>
              <a:rPr lang="en-US" sz="3000" dirty="0" smtClean="0"/>
              <a:t>Brings greater breadth of skills, knowledge &amp; expertise</a:t>
            </a:r>
          </a:p>
          <a:p>
            <a:pPr lvl="1"/>
            <a:r>
              <a:rPr lang="en-US" sz="3000" dirty="0" smtClean="0"/>
              <a:t>Improves external validity</a:t>
            </a:r>
            <a:endParaRPr lang="en-US" sz="3000"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095" y="2209800"/>
            <a:ext cx="3733800" cy="24882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Intervention Mapping Steps</a:t>
            </a:r>
            <a:endParaRPr lang="en-US" sz="4400"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dirty="0" smtClean="0"/>
              <a:t>Logic model of the problem </a:t>
            </a:r>
          </a:p>
          <a:p>
            <a:pPr marL="514350" indent="-514350">
              <a:buFont typeface="+mj-lt"/>
              <a:buAutoNum type="arabicPeriod"/>
            </a:pPr>
            <a:r>
              <a:rPr lang="en-US" sz="3000" dirty="0" smtClean="0"/>
              <a:t>Program outcomes and objectives (logic model of change)</a:t>
            </a:r>
          </a:p>
          <a:p>
            <a:pPr marL="514350" indent="-514350">
              <a:buFont typeface="+mj-lt"/>
              <a:buAutoNum type="arabicPeriod"/>
            </a:pPr>
            <a:r>
              <a:rPr lang="en-US" sz="3000" dirty="0" smtClean="0"/>
              <a:t>Program design</a:t>
            </a:r>
          </a:p>
          <a:p>
            <a:pPr marL="514350" indent="-514350">
              <a:buFont typeface="+mj-lt"/>
              <a:buAutoNum type="arabicPeriod"/>
            </a:pPr>
            <a:r>
              <a:rPr lang="en-US" sz="3000" dirty="0" smtClean="0"/>
              <a:t>Program production</a:t>
            </a:r>
          </a:p>
          <a:p>
            <a:pPr marL="514350" indent="-514350">
              <a:buFont typeface="+mj-lt"/>
              <a:buAutoNum type="arabicPeriod"/>
            </a:pPr>
            <a:r>
              <a:rPr lang="en-US" sz="3000" dirty="0" smtClean="0"/>
              <a:t>Program implementation plan</a:t>
            </a:r>
          </a:p>
          <a:p>
            <a:pPr marL="514350" indent="-514350">
              <a:buFont typeface="+mj-lt"/>
              <a:buAutoNum type="arabicPeriod"/>
            </a:pPr>
            <a:r>
              <a:rPr lang="en-US" sz="3000" dirty="0" smtClean="0"/>
              <a:t>Evaluation plan</a:t>
            </a:r>
          </a:p>
          <a:p>
            <a:endParaRPr lang="en-US" dirty="0"/>
          </a:p>
        </p:txBody>
      </p:sp>
      <p:sp>
        <p:nvSpPr>
          <p:cNvPr id="4" name="Slide Number Placeholder 3"/>
          <p:cNvSpPr>
            <a:spLocks noGrp="1"/>
          </p:cNvSpPr>
          <p:nvPr>
            <p:ph type="sldNum" sz="quarter" idx="12"/>
          </p:nvPr>
        </p:nvSpPr>
        <p:spPr/>
        <p:txBody>
          <a:bodyPr/>
          <a:lstStyle/>
          <a:p>
            <a:fld id="{62CDD89C-9B7B-483B-B85C-9F4C5B5A58B8}"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normAutofit/>
          </a:bodyPr>
          <a:lstStyle/>
          <a:p>
            <a:r>
              <a:rPr lang="en-US" sz="4400" dirty="0" smtClean="0"/>
              <a:t>Step 1: Needs Assessment</a:t>
            </a:r>
            <a:endParaRPr lang="en-US" sz="4400" dirty="0"/>
          </a:p>
        </p:txBody>
      </p:sp>
      <p:sp>
        <p:nvSpPr>
          <p:cNvPr id="137219" name="Rectangle 3"/>
          <p:cNvSpPr>
            <a:spLocks noGrp="1" noChangeArrowheads="1"/>
          </p:cNvSpPr>
          <p:nvPr>
            <p:ph sz="half" idx="1"/>
          </p:nvPr>
        </p:nvSpPr>
        <p:spPr/>
        <p:txBody>
          <a:bodyPr>
            <a:normAutofit fontScale="92500" lnSpcReduction="20000"/>
          </a:bodyPr>
          <a:lstStyle/>
          <a:p>
            <a:pPr marL="514350" indent="-514350">
              <a:buFont typeface="+mj-lt"/>
              <a:buAutoNum type="arabicPeriod"/>
            </a:pPr>
            <a:r>
              <a:rPr lang="en-US" sz="3000" dirty="0" smtClean="0"/>
              <a:t>Establish and work with a planning group</a:t>
            </a:r>
          </a:p>
          <a:p>
            <a:pPr marL="514350" indent="-514350">
              <a:spcBef>
                <a:spcPts val="1200"/>
              </a:spcBef>
              <a:buFont typeface="+mj-lt"/>
              <a:buAutoNum type="arabicPeriod"/>
            </a:pPr>
            <a:r>
              <a:rPr lang="en-US" sz="3000" dirty="0" smtClean="0"/>
              <a:t>Conduct a needs assessment to create a logic model of the problem</a:t>
            </a:r>
          </a:p>
          <a:p>
            <a:pPr marL="514350" indent="-514350">
              <a:spcBef>
                <a:spcPts val="1200"/>
              </a:spcBef>
              <a:buFont typeface="+mj-lt"/>
              <a:buAutoNum type="arabicPeriod"/>
            </a:pPr>
            <a:r>
              <a:rPr lang="en-US" sz="3000" dirty="0" smtClean="0"/>
              <a:t>Describe the intervention context, including the population, setting, and community</a:t>
            </a:r>
          </a:p>
          <a:p>
            <a:pPr marL="514350" indent="-514350">
              <a:spcBef>
                <a:spcPts val="1200"/>
              </a:spcBef>
              <a:buFont typeface="+mj-lt"/>
              <a:buAutoNum type="arabicPeriod"/>
            </a:pPr>
            <a:r>
              <a:rPr lang="en-US" sz="3000" dirty="0" smtClean="0"/>
              <a:t>State program goals</a:t>
            </a:r>
          </a:p>
          <a:p>
            <a:pPr marL="0" indent="0">
              <a:buNone/>
            </a:pP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0600" y="2446971"/>
            <a:ext cx="3886200" cy="3108646"/>
          </a:xfrm>
        </p:spPr>
      </p:pic>
      <p:sp>
        <p:nvSpPr>
          <p:cNvPr id="4" name="Slide Number Placeholder 3"/>
          <p:cNvSpPr>
            <a:spLocks noGrp="1"/>
          </p:cNvSpPr>
          <p:nvPr>
            <p:ph type="sldNum" sz="quarter" idx="12"/>
          </p:nvPr>
        </p:nvSpPr>
        <p:spPr/>
        <p:txBody>
          <a:bodyPr/>
          <a:lstStyle/>
          <a:p>
            <a:fld id="{62CDD89C-9B7B-483B-B85C-9F4C5B5A58B8}"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3092</TotalTime>
  <Words>709</Words>
  <Application>Microsoft Office PowerPoint</Application>
  <PresentationFormat>On-screen Show (4:3)</PresentationFormat>
  <Paragraphs>147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HelveticaNeue Condensed</vt:lpstr>
      <vt:lpstr>Tahoma</vt:lpstr>
      <vt:lpstr>Times New Roman</vt:lpstr>
      <vt:lpstr>Office Theme</vt:lpstr>
      <vt:lpstr>Overview of  Intervention Mapping</vt:lpstr>
      <vt:lpstr>Overview</vt:lpstr>
      <vt:lpstr>How and When to Use... ?</vt:lpstr>
      <vt:lpstr>How to Take an Ecological Approach to Planning</vt:lpstr>
      <vt:lpstr>How to Take an Ecological Approach to Planning</vt:lpstr>
      <vt:lpstr>What is Intervention Mapping?</vt:lpstr>
      <vt:lpstr>Participation in  Health Promotion Planning</vt:lpstr>
      <vt:lpstr>Intervention Mapping Steps</vt:lpstr>
      <vt:lpstr>Step 1: Needs Assessment</vt:lpstr>
      <vt:lpstr>Logic Model of the Problem</vt:lpstr>
      <vt:lpstr> Step 2: Program Outcomes &amp; Objectives - Logic Model of Change </vt:lpstr>
      <vt:lpstr>Create Matrices of Change Objectives</vt:lpstr>
      <vt:lpstr>PowerPoint Presentation</vt:lpstr>
      <vt:lpstr>Logic Model of Change</vt:lpstr>
      <vt:lpstr>Step 3: Program Design</vt:lpstr>
      <vt:lpstr>Step 4: Program Production</vt:lpstr>
      <vt:lpstr>Step 5: Program Implementation Plan</vt:lpstr>
      <vt:lpstr>Step 6: Evaluation Plan</vt:lpstr>
      <vt:lpstr>Intervention Logic Model</vt:lpstr>
      <vt:lpstr>Core Processes</vt:lpstr>
      <vt:lpstr>Important Repeating Concepts</vt:lpstr>
      <vt:lpstr>Summary</vt:lpstr>
    </vt:vector>
  </TitlesOfParts>
  <Company>UT School of Public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 MAPPING STEP 2 PREPARING MA T R I C E S OF CHANGE OBJECTIVES</dc:title>
  <dc:creator>Markham, Christine M</dc:creator>
  <cp:lastModifiedBy>Markham, Christine</cp:lastModifiedBy>
  <cp:revision>134</cp:revision>
  <cp:lastPrinted>2013-07-31T18:42:54Z</cp:lastPrinted>
  <dcterms:created xsi:type="dcterms:W3CDTF">2010-11-30T16:21:45Z</dcterms:created>
  <dcterms:modified xsi:type="dcterms:W3CDTF">2015-12-29T00:03:27Z</dcterms:modified>
</cp:coreProperties>
</file>